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lce Barbosa" initials="DB" lastIdx="1" clrIdx="0">
    <p:extLst>
      <p:ext uri="{19B8F6BF-5375-455C-9EA6-DF929625EA0E}">
        <p15:presenceInfo xmlns:p15="http://schemas.microsoft.com/office/powerpoint/2012/main" userId="Dulce Barbo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5" autoAdjust="0"/>
    <p:restoredTop sz="92048" autoAdjust="0"/>
  </p:normalViewPr>
  <p:slideViewPr>
    <p:cSldViewPr snapToGrid="0">
      <p:cViewPr varScale="1">
        <p:scale>
          <a:sx n="89" d="100"/>
          <a:sy n="89" d="100"/>
        </p:scale>
        <p:origin x="829" y="4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CF123-68B7-40DE-B783-F943346A880F}" type="datetimeFigureOut">
              <a:rPr lang="es-MX" smtClean="0"/>
              <a:t>21/10/2022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79A01-11C5-4B18-8703-FB2386F24D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18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9A01-11C5-4B18-8703-FB2386F24D2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83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89052-49F6-4810-B413-3E303DAF2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6CA12E-9D96-4FB5-93D8-A29DC526F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799123-AC7B-48C7-8679-D0CFEA0A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A14E-7BB0-4951-B0EF-DD5CFCDD5DED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341028-8135-4A41-9A00-EE899776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B05BEF-942E-419A-9915-3015732F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653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38160-D066-4491-8861-C4CCB107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C95D4E-97A3-48F3-9953-6D75ED5E9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7DA11-232C-4ED6-88E6-EDEB224B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511D7-A527-4692-BD3A-2444396160D3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65E81-AF76-434B-AAE6-6F547011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DB13FE-6F8B-4FAB-A34F-420F9E15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064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304ADE-1EF2-4B99-AF00-CB918DD37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36701E-1E57-4099-B882-355AE2EFF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F40DCE-0FDB-4078-A353-6E49CB6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E1BA-C1AD-4F06-8022-4FBE94702542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8F94A4-8CB9-4CED-9588-D8895DC9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D543A-C6DE-44D9-99D0-A9C2B531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63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BB2C7-D00B-4466-A8C5-218B9674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77D9D-0F46-49D4-9462-AC72F785E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726809-900B-4DA5-B046-7DA734D1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313E-46C2-4296-9AC3-4406BE6CB346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91AB-6E9A-4D66-BB68-91F047D9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FB4735-F61D-40B6-89CD-3977738A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7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6CA91-DB75-46A7-8EAD-FD34FE9E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329D0D-A473-4FC6-99D9-5E638A58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9BF170-4A18-4FE3-B071-4A7F76F1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C98E-2CA8-43A4-B29A-510DD43A23DA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17B2F-81BE-4340-BB7C-65453144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C82940-BB0C-43DC-8FE0-59E5B839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10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70E2E-7863-4C24-9357-263FFE8F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1D848-C837-4359-A032-3CA2083DD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244F90-700E-4ACE-838B-5ACB011D9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75F3E-22A1-4257-9A13-B6051200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8D47-3CFE-4554-B4F5-798629564FF0}" type="datetime1">
              <a:rPr lang="es-MX" smtClean="0"/>
              <a:t>21/10/2022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8C8266-960B-4363-93DE-3BDC266F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04331B-A608-4E7B-BE67-FD5CDC68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45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56DB-309F-4227-819D-61E45223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DB44F-32E7-4A7C-A092-E1DD132C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45308-4DEA-450E-9A6D-2F375CA9E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2514A6-51C7-4BFD-8200-241B4D68B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FBD35B-1745-432F-8216-4F078770B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D6998D-65C5-4BDB-B735-68947CD8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9C50-C6E6-40E7-94ED-06053CD4F322}" type="datetime1">
              <a:rPr lang="es-MX" smtClean="0"/>
              <a:t>21/10/2022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C6073D-8580-4543-A19E-15292BF0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D71FCA-5975-4A06-880F-4C3085DD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6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C2BCA-AC8C-44FD-95D5-FDF499F1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D82D9B-CE25-483E-AD28-3BBC5E88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8447-741E-401E-B82D-2DBE658A0722}" type="datetime1">
              <a:rPr lang="es-MX" smtClean="0"/>
              <a:t>21/10/2022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78417A-BB97-4EA1-BA79-E8440CDB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9ED587-77AC-482D-B208-92B59A1C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293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4235D9-EC5E-4352-84DD-CEB5248A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9E6C-E606-4743-88C1-27DCE3CD0DA6}" type="datetime1">
              <a:rPr lang="es-MX" smtClean="0"/>
              <a:t>21/10/2022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D4DACD-4FE6-43B4-8AE4-F9B9C50E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85BEA-8F37-4A4A-9FA9-25007D2B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9DB51-B687-4010-AB12-C8DE461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543738-3245-474C-A9C2-2DF7D7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05AD32-605B-4387-8B08-FB2BBAF65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F11529-1E9D-4FFD-BD58-AE3FB96C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F6646-E9A9-4D59-B0CD-524CF2892C73}" type="datetime1">
              <a:rPr lang="es-MX" smtClean="0"/>
              <a:t>21/10/2022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0E415A-2B37-49E0-AA68-AA10B4C7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730F34-F1BB-4793-AA93-4B3AACE3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41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188BC-0D6A-4318-95F6-30516649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4C2295F-3200-45E8-86D1-89665CEA8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D992D6-4B6F-49D7-899D-4EB1D5CC2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4D3C3-0B37-4AC1-BDFD-255E0090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1854D-D553-4145-8C19-6EC033ED5254}" type="datetime1">
              <a:rPr lang="es-MX" smtClean="0"/>
              <a:t>21/10/2022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E3867A-54BD-45D9-98C6-67A26FBB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929464-10B3-45BE-8353-4A31E0A3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078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816214-68D1-4CF8-BC31-0754DB64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2198A9-CE58-4384-BBA9-7C586E5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61050D-8674-4986-9BEC-238E96C89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808B1-8DF9-4E70-891F-D454E7ADC910}" type="datetime1">
              <a:rPr lang="es-MX" smtClean="0"/>
              <a:t>21/10/2022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5C6EB1-E2A9-477E-B23E-5D81B3D7E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C50C0C-B6E1-48FE-A02F-5882230C5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F4B1-46A4-45DC-B200-C73480A436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4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way.solucionfactible.com/redmine/projects/organizacional/dms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4E15D-5ACB-441A-AA86-890B8F55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255787"/>
            <a:ext cx="5329082" cy="4090748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Fortalecimiento de la seguridad de la información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62A42318-D320-4416-8B1F-8357BAAB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1449604"/>
            <a:ext cx="4047843" cy="2590620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0C6D8E-9411-4A34-9B4E-FDC92113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594600" cy="365125"/>
          </a:xfrm>
        </p:spPr>
        <p:txBody>
          <a:bodyPr/>
          <a:lstStyle/>
          <a:p>
            <a:r>
              <a:rPr lang="es-MX" sz="1300" dirty="0"/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216919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E7DDD-AE15-449D-91D6-0C2F509E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s-MX" sz="2800"/>
              <a:t>Seguridad en el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FD9BC0-FF99-4E28-9725-775F570A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431800" indent="-32004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spc="-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Busca siempre crear software seguro y flexible.</a:t>
            </a:r>
            <a:endParaRPr lang="es-MX" sz="2000" spc="-1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spc="-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Busca siempre usar servicios y software seguro y confiable</a:t>
            </a:r>
            <a:endParaRPr lang="es-MX" sz="20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E69218-8D50-4338-BE28-98DB2B95A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3148" y="643467"/>
            <a:ext cx="5679998" cy="5410199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C699A7-9981-411B-B267-7C8BD54B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bg1"/>
                </a:solidFill>
              </a:rPr>
              <a:t>Código: FO-OR-019   Clasificación: RESERVADO    Versión: 1.5                Fecha de elaboración: enero 2020</a:t>
            </a:r>
            <a:endParaRPr lang="es-MX" sz="9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4A7A5E-3F17-4424-86E0-609267289D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9496" y="4866712"/>
            <a:ext cx="3150719" cy="1672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63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7C5A4C-39E0-46F5-825E-F9DB5322B2FE}"/>
              </a:ext>
            </a:extLst>
          </p:cNvPr>
          <p:cNvPicPr/>
          <p:nvPr/>
        </p:nvPicPr>
        <p:blipFill rotWithShape="1">
          <a:blip r:embed="rId2"/>
          <a:srcRect t="10289" b="1471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C111D-4B54-4DFC-8E05-21BA516B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547815"/>
            <a:ext cx="4372140" cy="1708889"/>
          </a:xfrm>
        </p:spPr>
        <p:txBody>
          <a:bodyPr>
            <a:normAutofit/>
          </a:bodyPr>
          <a:lstStyle/>
          <a:p>
            <a:pPr algn="ctr"/>
            <a:r>
              <a:rPr lang="es-MX" sz="3600" b="1" dirty="0"/>
              <a:t>Control y otorgamiento de accesos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3762E5-B517-4273-8B4C-09597168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4" y="3417573"/>
            <a:ext cx="5572124" cy="261983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1415"/>
              </a:spcBef>
              <a:buNone/>
            </a:pPr>
            <a:r>
              <a:rPr lang="es-MX" sz="2400" b="1" u="sng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CASO DOS</a:t>
            </a:r>
            <a:endParaRPr lang="es-MX" sz="24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0" indent="0">
              <a:spcBef>
                <a:spcPts val="1415"/>
              </a:spcBef>
              <a:buNone/>
            </a:pPr>
            <a:r>
              <a:rPr lang="es-MX" sz="24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Anatomía de un Ataque  por Vulnerabilidad o mala configuración</a:t>
            </a:r>
          </a:p>
          <a:p>
            <a:pPr marL="0" indent="0">
              <a:spcBef>
                <a:spcPts val="1415"/>
              </a:spcBef>
              <a:buNone/>
            </a:pP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</a:rPr>
              <a:t>(Brechas de Seguridad por escalación </a:t>
            </a:r>
            <a:r>
              <a:rPr lang="es-MX" sz="1800" spc="-1">
                <a:uFill>
                  <a:solidFill>
                    <a:srgbClr val="FFFFFF"/>
                  </a:solidFill>
                </a:uFill>
                <a:latin typeface="Trebuchet MS" panose="020B0603020202020204"/>
              </a:rPr>
              <a:t>de privilegios)</a:t>
            </a:r>
            <a:endParaRPr lang="es-MX" sz="1800" spc="-1" dirty="0">
              <a:uFill>
                <a:solidFill>
                  <a:srgbClr val="FFFFFF"/>
                </a:solidFill>
              </a:uFill>
              <a:latin typeface="Trebuchet MS" panose="020B0603020202020204"/>
            </a:endParaRPr>
          </a:p>
          <a:p>
            <a:pPr marL="0" indent="0">
              <a:spcBef>
                <a:spcPts val="1415"/>
              </a:spcBef>
              <a:buNone/>
            </a:pPr>
            <a:endParaRPr lang="es-MX" sz="18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sz="18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3E744D-A2C7-437D-9631-ABE7AB42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/>
                </a:solidFill>
              </a:rPr>
              <a:t>Código: FO-OR-019   Clasificación: RESERVADO    Versión: 1.5                Fecha de elaboración: enero 2020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D9ECF4B-121A-4B2E-98C3-54497575A3DE}"/>
              </a:ext>
            </a:extLst>
          </p:cNvPr>
          <p:cNvSpPr/>
          <p:nvPr/>
        </p:nvSpPr>
        <p:spPr>
          <a:xfrm>
            <a:off x="175124" y="5431222"/>
            <a:ext cx="4943413" cy="361977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 fontScale="92500" lnSpcReduction="10000"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111125" algn="ctr">
              <a:spcBef>
                <a:spcPts val="1415"/>
              </a:spcBef>
              <a:buClr>
                <a:srgbClr val="000000"/>
              </a:buClr>
              <a:buSzPct val="45000"/>
            </a:pPr>
            <a:r>
              <a:rPr lang="es-MX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 panose="020B0603030804020204"/>
              </a:rPr>
              <a:t>https://youtu.be/jK0oG-cDF4Y</a:t>
            </a:r>
            <a:endParaRPr lang="es-MX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8775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E6F30-AD9C-4C28-9A4C-FC8ADFE2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s-MX" dirty="0"/>
              <a:t>Reflexión </a:t>
            </a:r>
            <a:r>
              <a:rPr lang="es-MX" dirty="0" err="1"/>
              <a:t>Aupticon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2364C8-1F9B-49DC-B541-7682E4C03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pPr marL="431800" indent="-323850" algn="just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“… la cadena (de seguridad) es tan fuerte como su eslabón más débil...”</a:t>
            </a:r>
          </a:p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es-MX" sz="18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 algn="just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El caso expone particularmente el tema de </a:t>
            </a:r>
            <a:r>
              <a:rPr lang="es-MX" sz="1800" spc="-1" dirty="0" err="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IoT</a:t>
            </a: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. Pero el día de hoy todos somos un componente de </a:t>
            </a:r>
            <a:r>
              <a:rPr lang="es-MX" sz="1800" spc="-1" dirty="0" err="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IoT</a:t>
            </a: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(celular).</a:t>
            </a:r>
          </a:p>
          <a:p>
            <a:endParaRPr lang="es-MX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08BB9C-E078-47E5-88EE-10AC93123623}"/>
              </a:ext>
            </a:extLst>
          </p:cNvPr>
          <p:cNvPicPr/>
          <p:nvPr/>
        </p:nvPicPr>
        <p:blipFill rotWithShape="1">
          <a:blip r:embed="rId2"/>
          <a:srcRect l="5304" r="21251" b="-2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8ABF4C-64D9-46C0-826F-AB4987C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persona, hombre, interior, frente&#10;&#10;Descripción generada automáticamente">
            <a:extLst>
              <a:ext uri="{FF2B5EF4-FFF2-40B4-BE49-F238E27FC236}">
                <a16:creationId xmlns:a16="http://schemas.microsoft.com/office/drawing/2014/main" id="{C612EEBD-0593-419E-9CA9-5F98A46AB28B}"/>
              </a:ext>
            </a:extLst>
          </p:cNvPr>
          <p:cNvPicPr/>
          <p:nvPr/>
        </p:nvPicPr>
        <p:blipFill rotWithShape="1">
          <a:blip r:embed="rId3"/>
          <a:srcRect l="17312" r="15169" b="-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0261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6E745F-9E16-4446-B52F-3ABD345A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s-MX" sz="4000"/>
              <a:t>Control y otorgamiento de accesos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BFB4C-1E49-43D8-B082-E553FFEE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s-MX" sz="2400"/>
              <a:t>Validar y mejorar constantemente los procedimientos de control y otorgamiento de privilegios.</a:t>
            </a:r>
          </a:p>
          <a:p>
            <a:r>
              <a:rPr lang="es-MX" sz="2400"/>
              <a:t>Prevenir backdoor y la suplantación de identidad.</a:t>
            </a:r>
          </a:p>
          <a:p>
            <a:r>
              <a:rPr lang="es-MX" sz="2400"/>
              <a:t>Fomentar las autorizaciones dentro de los procesos.</a:t>
            </a:r>
          </a:p>
          <a:p>
            <a:r>
              <a:rPr lang="es-MX" sz="2400"/>
              <a:t>Generar las posibilidades de “Identificaciones en 2 pasos”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EC5F9C-57F2-47AD-9003-22684CA78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54248" y="306909"/>
            <a:ext cx="3993014" cy="2286000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5DBD9B3-3605-47CA-91A0-C5F042C40F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29551" y="2906458"/>
            <a:ext cx="4042410" cy="3233927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9CE327-9B91-4EB4-A19E-FA9F78A0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/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229941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B16CF-9463-40D1-96CE-78296A3C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s-MX" dirty="0"/>
              <a:t>Planes empresariales (BCP)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EAF122-2C0F-47E9-8F3D-50987AE0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pPr algn="just">
              <a:spcBef>
                <a:spcPts val="1415"/>
              </a:spcBef>
            </a:pP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El objetivo del Plan de Continuidad del Negocio (BCP), está orientada a la recuperación de los procesos de negocio críticos que son necesarios para la operación, después de una interrupción (desastres naturales o causado por el hombre). </a:t>
            </a:r>
            <a:endParaRPr lang="es-MX" sz="18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spcBef>
                <a:spcPts val="1415"/>
              </a:spcBef>
            </a:pPr>
            <a:r>
              <a:rPr lang="es-MX" sz="18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El BCP puede ser escrito para un proceso de negocio específico o para todos aquellos de misión crítica, y se compone de un conjunto de planes, incluido el DRP.</a:t>
            </a:r>
            <a:endParaRPr lang="es-MX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61B18A0-54DE-4C2C-A316-813924CD555D}"/>
              </a:ext>
            </a:extLst>
          </p:cNvPr>
          <p:cNvPicPr/>
          <p:nvPr/>
        </p:nvPicPr>
        <p:blipFill rotWithShape="1">
          <a:blip r:embed="rId2"/>
          <a:srcRect t="19217" r="2" b="4194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66064E-7E0F-462C-B676-FC0AD703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BAD9CF2-F4F8-4C88-B892-DBD61E3573A0}"/>
              </a:ext>
            </a:extLst>
          </p:cNvPr>
          <p:cNvPicPr/>
          <p:nvPr/>
        </p:nvPicPr>
        <p:blipFill rotWithShape="1">
          <a:blip r:embed="rId3"/>
          <a:srcRect t="10976" r="-1" b="7933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255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5C20C1-67EF-4350-BCDD-3DBB69B1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648393"/>
            <a:ext cx="7150608" cy="1495968"/>
          </a:xfrm>
        </p:spPr>
        <p:txBody>
          <a:bodyPr anchor="ctr">
            <a:normAutofit/>
          </a:bodyPr>
          <a:lstStyle/>
          <a:p>
            <a:r>
              <a:rPr lang="es-MX" dirty="0"/>
              <a:t>Planes empresariales (BCP)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98DBD2-CED7-4A99-9F75-5D7946809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29115"/>
            <a:ext cx="242107" cy="1340860"/>
            <a:chOff x="56167" y="899960"/>
            <a:chExt cx="242107" cy="1340860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CBBC6E53-A159-40A9-9A33-16A2A84D3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4CC3AAFA-48BA-42DA-A6A0-FB3C077B2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EBACE6A9-3F3D-40BF-AD5F-CF0FA912E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5E1F40F-0320-4FE6-81F9-5F6B57644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997229F7-F168-4FA3-9CA7-00BA62D6A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398E7D16-364F-47A1-AD5F-BB55553BA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9C14F75-7E93-479E-A9F3-5581C308F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110C7720-7478-4121-ADC0-2DDD3CB2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EF26B8C5-4E0E-45D2-9EF3-9CDFB3BB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FA5970F3-7C95-419F-9EC6-7647F011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E1B2A8EA-F8E3-4E38-8342-B0A3A0592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CFF3CC54-51C0-4172-A5B4-98552D297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00FE63E-8B07-4E0E-BD0F-152C870B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5488F50D-4BCB-4321-BB43-A6611D3B1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080E0C53-904C-45CD-86E9-D8999277C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EE18DE26-E508-409F-B6B7-9C6F753FF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20D914EE-350E-4F44-BDA3-4A22F6EB4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464674BB-B66B-4C92-AA16-B1066E93B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D5052A1C-0331-4A2D-8386-4866143DA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4EE2048B-A410-494A-AF35-C6AA87AF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81B7981-393D-4FA8-B168-030895FC7D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1392" y="301752"/>
            <a:ext cx="1426464" cy="14264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9B8748-A7FF-4C56-8952-5D40FB9E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47" y="2310450"/>
            <a:ext cx="7714782" cy="3725753"/>
          </a:xfrm>
        </p:spPr>
        <p:txBody>
          <a:bodyPr anchor="ctr">
            <a:normAutofit/>
          </a:bodyPr>
          <a:lstStyle/>
          <a:p>
            <a:pPr marL="431800" indent="-320040">
              <a:spcBef>
                <a:spcPts val="141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s-MX" sz="17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Para SFERP, las áreas de más alta prioridad del negocio, y que requieren mantener garantizar la continuidad de sus operaciones son Servicios en Producción y Soporte Técnico. Estos planes contienen una serie de acciones estratégicas para lograr la continuidad de sus operaciones pese a situaciones que amenazan la continuidad de las operaciones.</a:t>
            </a:r>
            <a:endParaRPr lang="es-MX" sz="17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spcBef>
                <a:spcPts val="141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s-MX" sz="17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El plan de respuesta BCP así como los planes asociados, prevén medidas especificas contra fenómenos meteorológicos severos, intrusiones o afectaciones tecnológicas, degradación del servicio de HW, fallas físicas en equipos críticos, fallas de energía e internet, fuego, emergencia de salud pública, robos, entre otros.</a:t>
            </a:r>
            <a:endParaRPr lang="es-MX" sz="17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507EA1-43C2-4EAD-BE90-61CDC6CBA3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51392" y="1819656"/>
            <a:ext cx="1426464" cy="14264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7F0DED-841B-43C8-B5A1-7BF686A5E8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51392" y="3346704"/>
            <a:ext cx="1426464" cy="14264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DB100EF-7A93-4CCD-BF49-C9838D9347A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51392" y="4873752"/>
            <a:ext cx="1426464" cy="142646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4CB18B-5638-4B78-977F-F7C9FC8F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bg1"/>
                </a:solidFill>
              </a:rPr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124810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C391F8-8018-4B65-83C6-47AA5EC1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Planes empresariales (DRP)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F32B5C-56CA-41B2-B98F-3B7181734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0946" y="450563"/>
            <a:ext cx="1366757" cy="1232062"/>
          </a:xfrm>
          <a:custGeom>
            <a:avLst/>
            <a:gdLst>
              <a:gd name="connsiteX0" fmla="*/ 389939 w 1366757"/>
              <a:gd name="connsiteY0" fmla="*/ 0 h 1232062"/>
              <a:gd name="connsiteX1" fmla="*/ 978131 w 1366757"/>
              <a:gd name="connsiteY1" fmla="*/ 0 h 1232062"/>
              <a:gd name="connsiteX2" fmla="*/ 1062158 w 1366757"/>
              <a:gd name="connsiteY2" fmla="*/ 48072 h 1232062"/>
              <a:gd name="connsiteX3" fmla="*/ 1356254 w 1366757"/>
              <a:gd name="connsiteY3" fmla="*/ 566179 h 1232062"/>
              <a:gd name="connsiteX4" fmla="*/ 1356254 w 1366757"/>
              <a:gd name="connsiteY4" fmla="*/ 665884 h 1232062"/>
              <a:gd name="connsiteX5" fmla="*/ 1062158 w 1366757"/>
              <a:gd name="connsiteY5" fmla="*/ 1183990 h 1232062"/>
              <a:gd name="connsiteX6" fmla="*/ 978131 w 1366757"/>
              <a:gd name="connsiteY6" fmla="*/ 1232062 h 1232062"/>
              <a:gd name="connsiteX7" fmla="*/ 389939 w 1366757"/>
              <a:gd name="connsiteY7" fmla="*/ 1232062 h 1232062"/>
              <a:gd name="connsiteX8" fmla="*/ 305913 w 1366757"/>
              <a:gd name="connsiteY8" fmla="*/ 1183990 h 1232062"/>
              <a:gd name="connsiteX9" fmla="*/ 11817 w 1366757"/>
              <a:gd name="connsiteY9" fmla="*/ 665884 h 1232062"/>
              <a:gd name="connsiteX10" fmla="*/ 11817 w 1366757"/>
              <a:gd name="connsiteY10" fmla="*/ 566179 h 1232062"/>
              <a:gd name="connsiteX11" fmla="*/ 305913 w 1366757"/>
              <a:gd name="connsiteY11" fmla="*/ 48072 h 1232062"/>
              <a:gd name="connsiteX12" fmla="*/ 389939 w 1366757"/>
              <a:gd name="connsiteY12" fmla="*/ 0 h 123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6757" h="1232062">
                <a:moveTo>
                  <a:pt x="389939" y="0"/>
                </a:moveTo>
                <a:cubicBezTo>
                  <a:pt x="978131" y="0"/>
                  <a:pt x="978131" y="0"/>
                  <a:pt x="978131" y="0"/>
                </a:cubicBezTo>
                <a:cubicBezTo>
                  <a:pt x="1007891" y="0"/>
                  <a:pt x="1046404" y="21366"/>
                  <a:pt x="1062158" y="48072"/>
                </a:cubicBezTo>
                <a:cubicBezTo>
                  <a:pt x="1356254" y="566179"/>
                  <a:pt x="1356254" y="566179"/>
                  <a:pt x="1356254" y="566179"/>
                </a:cubicBezTo>
                <a:cubicBezTo>
                  <a:pt x="1370259" y="594666"/>
                  <a:pt x="1370259" y="637396"/>
                  <a:pt x="1356254" y="665884"/>
                </a:cubicBezTo>
                <a:cubicBezTo>
                  <a:pt x="1062158" y="1183990"/>
                  <a:pt x="1062158" y="1183990"/>
                  <a:pt x="1062158" y="1183990"/>
                </a:cubicBezTo>
                <a:cubicBezTo>
                  <a:pt x="1046404" y="1210698"/>
                  <a:pt x="1007891" y="1232062"/>
                  <a:pt x="978131" y="1232062"/>
                </a:cubicBezTo>
                <a:lnTo>
                  <a:pt x="389939" y="1232062"/>
                </a:lnTo>
                <a:cubicBezTo>
                  <a:pt x="358429" y="1232062"/>
                  <a:pt x="319917" y="1210698"/>
                  <a:pt x="305913" y="1183990"/>
                </a:cubicBezTo>
                <a:cubicBezTo>
                  <a:pt x="11817" y="665884"/>
                  <a:pt x="11817" y="665884"/>
                  <a:pt x="11817" y="665884"/>
                </a:cubicBezTo>
                <a:cubicBezTo>
                  <a:pt x="-3939" y="637396"/>
                  <a:pt x="-3939" y="594666"/>
                  <a:pt x="11817" y="566179"/>
                </a:cubicBezTo>
                <a:cubicBezTo>
                  <a:pt x="305913" y="48072"/>
                  <a:pt x="305913" y="48072"/>
                  <a:pt x="305913" y="48072"/>
                </a:cubicBezTo>
                <a:cubicBezTo>
                  <a:pt x="319917" y="21366"/>
                  <a:pt x="358429" y="0"/>
                  <a:pt x="389939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Marcador de contenido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5A2CB229-F43C-4884-A5C0-62D79B23B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11" y="793113"/>
            <a:ext cx="854627" cy="546961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D13042C5-FBFD-461A-A131-5C448FAF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791" y="1799112"/>
            <a:ext cx="4808198" cy="426190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4EA9EF-FC39-4A43-8882-79186F6701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13478" y="2708512"/>
            <a:ext cx="2442825" cy="2442825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339482-2518-48ED-BB8A-78BA44D80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2560" y="1208098"/>
            <a:ext cx="2426310" cy="2187196"/>
          </a:xfrm>
          <a:custGeom>
            <a:avLst/>
            <a:gdLst>
              <a:gd name="connsiteX0" fmla="*/ 638327 w 2237370"/>
              <a:gd name="connsiteY0" fmla="*/ 0 h 2016876"/>
              <a:gd name="connsiteX1" fmla="*/ 1601193 w 2237370"/>
              <a:gd name="connsiteY1" fmla="*/ 0 h 2016876"/>
              <a:gd name="connsiteX2" fmla="*/ 1738744 w 2237370"/>
              <a:gd name="connsiteY2" fmla="*/ 78694 h 2016876"/>
              <a:gd name="connsiteX3" fmla="*/ 2220176 w 2237370"/>
              <a:gd name="connsiteY3" fmla="*/ 926830 h 2016876"/>
              <a:gd name="connsiteX4" fmla="*/ 2220176 w 2237370"/>
              <a:gd name="connsiteY4" fmla="*/ 1090047 h 2016876"/>
              <a:gd name="connsiteX5" fmla="*/ 1738744 w 2237370"/>
              <a:gd name="connsiteY5" fmla="*/ 1938183 h 2016876"/>
              <a:gd name="connsiteX6" fmla="*/ 1601193 w 2237370"/>
              <a:gd name="connsiteY6" fmla="*/ 2016876 h 2016876"/>
              <a:gd name="connsiteX7" fmla="*/ 638327 w 2237370"/>
              <a:gd name="connsiteY7" fmla="*/ 2016876 h 2016876"/>
              <a:gd name="connsiteX8" fmla="*/ 500776 w 2237370"/>
              <a:gd name="connsiteY8" fmla="*/ 1938183 h 2016876"/>
              <a:gd name="connsiteX9" fmla="*/ 19344 w 2237370"/>
              <a:gd name="connsiteY9" fmla="*/ 1090047 h 2016876"/>
              <a:gd name="connsiteX10" fmla="*/ 19344 w 2237370"/>
              <a:gd name="connsiteY10" fmla="*/ 926830 h 2016876"/>
              <a:gd name="connsiteX11" fmla="*/ 500776 w 2237370"/>
              <a:gd name="connsiteY11" fmla="*/ 78694 h 2016876"/>
              <a:gd name="connsiteX12" fmla="*/ 638327 w 2237370"/>
              <a:gd name="connsiteY12" fmla="*/ 0 h 201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370" h="2016876">
                <a:moveTo>
                  <a:pt x="638327" y="0"/>
                </a:moveTo>
                <a:cubicBezTo>
                  <a:pt x="1601193" y="0"/>
                  <a:pt x="1601193" y="0"/>
                  <a:pt x="1601193" y="0"/>
                </a:cubicBezTo>
                <a:cubicBezTo>
                  <a:pt x="1649909" y="0"/>
                  <a:pt x="1712954" y="34975"/>
                  <a:pt x="1738744" y="78694"/>
                </a:cubicBezTo>
                <a:cubicBezTo>
                  <a:pt x="2220176" y="926830"/>
                  <a:pt x="2220176" y="926830"/>
                  <a:pt x="2220176" y="926830"/>
                </a:cubicBezTo>
                <a:cubicBezTo>
                  <a:pt x="2243102" y="973464"/>
                  <a:pt x="2243102" y="1043413"/>
                  <a:pt x="2220176" y="1090047"/>
                </a:cubicBezTo>
                <a:cubicBezTo>
                  <a:pt x="1738744" y="1938183"/>
                  <a:pt x="1738744" y="1938183"/>
                  <a:pt x="1738744" y="1938183"/>
                </a:cubicBezTo>
                <a:cubicBezTo>
                  <a:pt x="1712954" y="1981902"/>
                  <a:pt x="1649909" y="2016876"/>
                  <a:pt x="1601193" y="2016876"/>
                </a:cubicBezTo>
                <a:lnTo>
                  <a:pt x="638327" y="2016876"/>
                </a:lnTo>
                <a:cubicBezTo>
                  <a:pt x="586746" y="2016876"/>
                  <a:pt x="523702" y="1981902"/>
                  <a:pt x="500776" y="1938183"/>
                </a:cubicBezTo>
                <a:cubicBezTo>
                  <a:pt x="19344" y="1090047"/>
                  <a:pt x="19344" y="1090047"/>
                  <a:pt x="19344" y="1090047"/>
                </a:cubicBezTo>
                <a:cubicBezTo>
                  <a:pt x="-6448" y="1043413"/>
                  <a:pt x="-6448" y="973464"/>
                  <a:pt x="19344" y="926830"/>
                </a:cubicBezTo>
                <a:cubicBezTo>
                  <a:pt x="500776" y="78694"/>
                  <a:pt x="500776" y="78694"/>
                  <a:pt x="500776" y="78694"/>
                </a:cubicBezTo>
                <a:cubicBezTo>
                  <a:pt x="523702" y="34975"/>
                  <a:pt x="586746" y="0"/>
                  <a:pt x="638327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3F487A-1023-497F-AF8A-DBA38098D1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81161" y="1637142"/>
            <a:ext cx="1329108" cy="132910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63744C-4FF1-4E25-BF9D-6BDC6DAD592A}"/>
              </a:ext>
            </a:extLst>
          </p:cNvPr>
          <p:cNvSpPr/>
          <p:nvPr/>
        </p:nvSpPr>
        <p:spPr>
          <a:xfrm>
            <a:off x="442685" y="2852455"/>
            <a:ext cx="5286684" cy="3159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Bef>
                <a:spcPts val="1415"/>
              </a:spcBef>
              <a:buFont typeface="Arial" panose="020B0604020202020204" pitchFamily="34" charset="0"/>
              <a:buChar char="•"/>
            </a:pP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El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objetivo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del Plan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Recuperación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Desastres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(DRP), es el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elemento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del BCP que se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enfoca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en el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restablecimiento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los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sistemas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infraestructura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TI que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soportan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los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procesos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negocio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críticos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después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eventos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interrupción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1415"/>
              </a:spcBef>
              <a:buFont typeface="Arial" panose="020B0604020202020204" pitchFamily="34" charset="0"/>
              <a:buChar char="•"/>
            </a:pP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Detalla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los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equipos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y roles que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intervienen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en el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proceso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recuperación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así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como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una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lista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procedimientos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seguir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.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Contempla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escenarios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sobre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desastres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probables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y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como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avanzar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si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ocurren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optimizando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toma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decisiones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en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momentos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críticos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1415"/>
              </a:spcBef>
              <a:buFont typeface="Arial" panose="020B0604020202020204" pitchFamily="34" charset="0"/>
              <a:buChar char="•"/>
            </a:pP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Contiene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el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inventario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las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aplicaciones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y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equipos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físicos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esenciales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versiones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y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configuraciones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prioridades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y una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secuencia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ordenada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actividades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;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además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un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procedimiento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500" spc="-1" dirty="0" err="1">
                <a:uFill>
                  <a:solidFill>
                    <a:srgbClr val="FFFFFF"/>
                  </a:solidFill>
                </a:uFill>
              </a:rPr>
              <a:t>prueba</a:t>
            </a:r>
            <a:r>
              <a:rPr lang="en-US" sz="1500" spc="-1" dirty="0">
                <a:uFill>
                  <a:solidFill>
                    <a:srgbClr val="FFFFFF"/>
                  </a:solidFill>
                </a:uFill>
              </a:rPr>
              <a:t> general.</a:t>
            </a:r>
            <a:endParaRPr lang="en-US" sz="15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E57D87-9F22-40D5-9BAA-605FF4CA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199" y="6126480"/>
            <a:ext cx="39557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Código: FO-OR-019   Clasificación: RESERVADO    Versión: 1.5                Fecha de elaboración: enero 2020</a:t>
            </a:r>
            <a:endParaRPr lang="en-US" sz="9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55F4D-D9C2-4111-949F-1021A85FC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2185" y="4925651"/>
            <a:ext cx="1839293" cy="1658029"/>
          </a:xfrm>
          <a:custGeom>
            <a:avLst/>
            <a:gdLst>
              <a:gd name="connsiteX0" fmla="*/ 485386 w 1701304"/>
              <a:gd name="connsiteY0" fmla="*/ 0 h 1533639"/>
              <a:gd name="connsiteX1" fmla="*/ 1217552 w 1701304"/>
              <a:gd name="connsiteY1" fmla="*/ 0 h 1533639"/>
              <a:gd name="connsiteX2" fmla="*/ 1322147 w 1701304"/>
              <a:gd name="connsiteY2" fmla="*/ 59839 h 1533639"/>
              <a:gd name="connsiteX3" fmla="*/ 1688230 w 1701304"/>
              <a:gd name="connsiteY3" fmla="*/ 704765 h 1533639"/>
              <a:gd name="connsiteX4" fmla="*/ 1688230 w 1701304"/>
              <a:gd name="connsiteY4" fmla="*/ 828876 h 1533639"/>
              <a:gd name="connsiteX5" fmla="*/ 1322147 w 1701304"/>
              <a:gd name="connsiteY5" fmla="*/ 1473800 h 1533639"/>
              <a:gd name="connsiteX6" fmla="*/ 1217552 w 1701304"/>
              <a:gd name="connsiteY6" fmla="*/ 1533639 h 1533639"/>
              <a:gd name="connsiteX7" fmla="*/ 485386 w 1701304"/>
              <a:gd name="connsiteY7" fmla="*/ 1533639 h 1533639"/>
              <a:gd name="connsiteX8" fmla="*/ 380793 w 1701304"/>
              <a:gd name="connsiteY8" fmla="*/ 1473800 h 1533639"/>
              <a:gd name="connsiteX9" fmla="*/ 14709 w 1701304"/>
              <a:gd name="connsiteY9" fmla="*/ 828876 h 1533639"/>
              <a:gd name="connsiteX10" fmla="*/ 14709 w 1701304"/>
              <a:gd name="connsiteY10" fmla="*/ 704765 h 1533639"/>
              <a:gd name="connsiteX11" fmla="*/ 380793 w 1701304"/>
              <a:gd name="connsiteY11" fmla="*/ 59839 h 1533639"/>
              <a:gd name="connsiteX12" fmla="*/ 485386 w 1701304"/>
              <a:gd name="connsiteY12" fmla="*/ 0 h 153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304" h="1533639">
                <a:moveTo>
                  <a:pt x="485386" y="0"/>
                </a:moveTo>
                <a:cubicBezTo>
                  <a:pt x="1217552" y="0"/>
                  <a:pt x="1217552" y="0"/>
                  <a:pt x="1217552" y="0"/>
                </a:cubicBezTo>
                <a:cubicBezTo>
                  <a:pt x="1254597" y="0"/>
                  <a:pt x="1302536" y="26596"/>
                  <a:pt x="1322147" y="59839"/>
                </a:cubicBezTo>
                <a:cubicBezTo>
                  <a:pt x="1688230" y="704765"/>
                  <a:pt x="1688230" y="704765"/>
                  <a:pt x="1688230" y="704765"/>
                </a:cubicBezTo>
                <a:cubicBezTo>
                  <a:pt x="1705663" y="740225"/>
                  <a:pt x="1705663" y="793415"/>
                  <a:pt x="1688230" y="828876"/>
                </a:cubicBezTo>
                <a:cubicBezTo>
                  <a:pt x="1322147" y="1473800"/>
                  <a:pt x="1322147" y="1473800"/>
                  <a:pt x="1322147" y="1473800"/>
                </a:cubicBezTo>
                <a:cubicBezTo>
                  <a:pt x="1302536" y="1507046"/>
                  <a:pt x="1254597" y="1533639"/>
                  <a:pt x="1217552" y="1533639"/>
                </a:cubicBezTo>
                <a:lnTo>
                  <a:pt x="485386" y="1533639"/>
                </a:lnTo>
                <a:cubicBezTo>
                  <a:pt x="446164" y="1533639"/>
                  <a:pt x="398225" y="1507046"/>
                  <a:pt x="380793" y="1473800"/>
                </a:cubicBezTo>
                <a:cubicBezTo>
                  <a:pt x="14709" y="828876"/>
                  <a:pt x="14709" y="828876"/>
                  <a:pt x="14709" y="828876"/>
                </a:cubicBezTo>
                <a:cubicBezTo>
                  <a:pt x="-4903" y="793415"/>
                  <a:pt x="-4903" y="740225"/>
                  <a:pt x="14709" y="704765"/>
                </a:cubicBezTo>
                <a:cubicBezTo>
                  <a:pt x="380793" y="59839"/>
                  <a:pt x="380793" y="59839"/>
                  <a:pt x="380793" y="59839"/>
                </a:cubicBezTo>
                <a:cubicBezTo>
                  <a:pt x="398225" y="26596"/>
                  <a:pt x="446164" y="0"/>
                  <a:pt x="485386" y="0"/>
                </a:cubicBezTo>
                <a:close/>
              </a:path>
            </a:pathLst>
          </a:custGeom>
          <a:solidFill>
            <a:schemeClr val="bg1"/>
          </a:solidFill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B94020-2369-40FC-90ED-1980C20CE8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01554" y="5254388"/>
            <a:ext cx="1000554" cy="10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5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C8CC9-C29E-43B2-B808-974A520C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¿Cómo puedo contribuir con la seguridad de SFERP?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6530E7-CC02-43C1-B418-6DA6302E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" y="1847849"/>
            <a:ext cx="9789944" cy="4351338"/>
          </a:xfrm>
        </p:spPr>
        <p:txBody>
          <a:bodyPr>
            <a:normAutofit lnSpcReduction="10000"/>
          </a:bodyPr>
          <a:lstStyle/>
          <a:p>
            <a:pPr marL="431800" lvl="1" indent="-212725">
              <a:lnSpc>
                <a:spcPct val="11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Cambia periódicamente las contraseñas importantes. Establece la fecha de caducidad de tus contraseñas.</a:t>
            </a:r>
          </a:p>
          <a:p>
            <a:pPr marL="431800" lvl="1" indent="-212725">
              <a:lnSpc>
                <a:spcPct val="11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Procura usar contraseñas seguras. Fácil de recordar, largo y complejo en escribir. (15+)</a:t>
            </a:r>
          </a:p>
          <a:p>
            <a:pPr marL="431800" lvl="1" indent="-212725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No almacenes tus contraseñas seguras en documentos escritos físicos o digitales. Si lo requieres, evita que sea en texto plano.</a:t>
            </a:r>
            <a:endParaRPr lang="es-MX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lvl="1" indent="-212725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Evita ingresar a sitios web no seguros, sobre todo si son desconocidos, o ves alguna advertencia de contenido no seguro.</a:t>
            </a:r>
            <a:endParaRPr lang="es-MX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lvl="1" indent="-212725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En la medida de lo posible no emplees equipos personales para trabajar o </a:t>
            </a:r>
            <a:r>
              <a:rPr lang="es-MX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viceverza</a:t>
            </a:r>
            <a:r>
              <a:rPr lang="es-MX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. Si debes hacerlo asegúrate de emplear mecanismos de protección adicionales como VPN.</a:t>
            </a:r>
            <a:endParaRPr lang="es-MX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4692F6-4F56-4BCE-BD80-94E9CB2C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5E52B-5207-4907-B04C-AEC62FD3A88F}"/>
              </a:ext>
            </a:extLst>
          </p:cNvPr>
          <p:cNvPicPr/>
          <p:nvPr/>
        </p:nvPicPr>
        <p:blipFill>
          <a:blip r:embed="rId2"/>
          <a:srcRect l="31033" t="6857" r="22439" b="38466"/>
          <a:stretch>
            <a:fillRect/>
          </a:stretch>
        </p:blipFill>
        <p:spPr>
          <a:xfrm>
            <a:off x="10265286" y="3389086"/>
            <a:ext cx="1607400" cy="1688400"/>
          </a:xfrm>
          <a:prstGeom prst="rect">
            <a:avLst/>
          </a:prstGeom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9BA8B3-2478-4F02-96C7-D11ABECE2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93" t="34286" r="7745" b="26773"/>
          <a:stretch/>
        </p:blipFill>
        <p:spPr>
          <a:xfrm>
            <a:off x="9873400" y="1331460"/>
            <a:ext cx="2129695" cy="159294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0D860337-7E98-4230-92BC-51F7D269E958}"/>
              </a:ext>
            </a:extLst>
          </p:cNvPr>
          <p:cNvSpPr/>
          <p:nvPr/>
        </p:nvSpPr>
        <p:spPr>
          <a:xfrm>
            <a:off x="10033349" y="5711869"/>
            <a:ext cx="1215024" cy="58185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Imagen que contiene dispositivo, medidor&#10;&#10;Descripción generada automáticamente">
            <a:extLst>
              <a:ext uri="{FF2B5EF4-FFF2-40B4-BE49-F238E27FC236}">
                <a16:creationId xmlns:a16="http://schemas.microsoft.com/office/drawing/2014/main" id="{BA503B12-9C23-4D68-9481-8B20B8B2E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000" r="92625">
                        <a14:foregroundMark x1="9000" y1="24000" x2="9000" y2="24000"/>
                        <a14:foregroundMark x1="36500" y1="55333" x2="36500" y2="55333"/>
                        <a14:foregroundMark x1="46250" y1="42333" x2="46250" y2="42333"/>
                        <a14:foregroundMark x1="50250" y1="51667" x2="50250" y2="51667"/>
                        <a14:foregroundMark x1="52750" y1="53333" x2="52750" y2="53333"/>
                        <a14:foregroundMark x1="54750" y1="53333" x2="54750" y2="53333"/>
                        <a14:foregroundMark x1="67750" y1="50000" x2="67750" y2="50000"/>
                        <a14:foregroundMark x1="68125" y1="56667" x2="68125" y2="56667"/>
                        <a14:foregroundMark x1="87875" y1="43333" x2="87875" y2="43333"/>
                        <a14:foregroundMark x1="81250" y1="54667" x2="81250" y2="54667"/>
                        <a14:foregroundMark x1="81875" y1="29000" x2="81875" y2="29000"/>
                        <a14:foregroundMark x1="91250" y1="46000" x2="91250" y2="46000"/>
                        <a14:foregroundMark x1="92625" y1="39000" x2="92625" y2="39000"/>
                        <a14:foregroundMark x1="23000" y1="44000" x2="23000" y2="44000"/>
                        <a14:foregroundMark x1="13125" y1="38667" x2="13125" y2="38667"/>
                        <a14:foregroundMark x1="26625" y1="39000" x2="26625" y2="39000"/>
                        <a14:foregroundMark x1="21000" y1="53000" x2="21000" y2="53000"/>
                        <a14:foregroundMark x1="22375" y1="52333" x2="22375" y2="52333"/>
                        <a14:foregroundMark x1="16500" y1="54000" x2="16500" y2="54000"/>
                        <a14:foregroundMark x1="17625" y1="45667" x2="17625" y2="4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46" y="5465485"/>
            <a:ext cx="2600325" cy="9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3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8A01CA-7241-4860-ABEF-B2240D85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575"/>
            <a:ext cx="7704551" cy="5677388"/>
          </a:xfrm>
        </p:spPr>
        <p:txBody>
          <a:bodyPr>
            <a:normAutofit fontScale="92500" lnSpcReduction="20000"/>
          </a:bodyPr>
          <a:lstStyle/>
          <a:p>
            <a:pPr marL="431800" indent="-3200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No inicies programas o ejecutes códigos desconocidos en tu equipo, pide un </a:t>
            </a:r>
            <a:r>
              <a:rPr lang="es-MX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sandbox</a:t>
            </a:r>
            <a:r>
              <a:rPr lang="es-MX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 o un entorno de pruebas controlado y seguro.</a:t>
            </a: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1415"/>
              </a:spcBef>
            </a:pP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 algn="just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Reporta cualquier actividad inusual, para prevenir desastres. Siempre presta atención a los detalles.</a:t>
            </a: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1415"/>
              </a:spcBef>
            </a:pP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 algn="just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Mantén lo más actualizado posible tu software y herramientas.</a:t>
            </a: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1415"/>
              </a:spcBef>
            </a:pPr>
            <a:endParaRPr lang="es-MX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 algn="just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En tus objetivos diarios, agrega verificar los respaldos de información de tu computadora y dispositivos.</a:t>
            </a:r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4C956D-B75A-475F-9FBD-41C934FE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Código: FO-OR-019   Clasificación: RESERVADO    Versión: 1.5                Fecha de elaboración: enero 2020</a:t>
            </a:r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7C8017F7-D146-4363-B4EC-7287DF80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66" y="186673"/>
            <a:ext cx="2382947" cy="1525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1206CF-8101-4A9A-AA83-113B9657E4B9}"/>
              </a:ext>
            </a:extLst>
          </p:cNvPr>
          <p:cNvPicPr/>
          <p:nvPr/>
        </p:nvPicPr>
        <p:blipFill>
          <a:blip r:embed="rId3"/>
          <a:srcRect l="8592" t="8044" r="5228"/>
          <a:stretch>
            <a:fillRect/>
          </a:stretch>
        </p:blipFill>
        <p:spPr>
          <a:xfrm rot="1133649">
            <a:off x="8612437" y="3808512"/>
            <a:ext cx="2639229" cy="1774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02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A1F2C-FD3D-4647-950C-2B2492D8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s-MX" dirty="0"/>
              <a:t>Más detalles sobre la capacitación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5D145160-9769-4B3E-A18A-1C019BD54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215454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84D1A6-2D82-492E-A35A-55E838573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Los documentos, políticas, alcance y objetivos de proceso de negocio y ordenamiento aplicables a los usuarios están disponibles en el repositorio de documento “Organizacional” dentro de la herramienta Redmine.</a:t>
            </a:r>
          </a:p>
          <a:p>
            <a:pPr algn="just"/>
            <a:endParaRPr lang="es-MX" sz="1500" dirty="0"/>
          </a:p>
          <a:p>
            <a:pPr algn="just"/>
            <a:r>
              <a:rPr lang="es-MX" sz="1500" u="sng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  <a:hlinkClick r:id="rId3"/>
              </a:rPr>
              <a:t>https://gateway.solucionfactible.com/redmine/projects/organizacional/dmsf</a:t>
            </a:r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/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0" indent="0" algn="just">
              <a:buNone/>
            </a:pP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Siente libre de hacer comentarios y sugerencias sobre esta capacitación, sus contenidos, la forma de abordarlos y las situaciones que en el desempeño día dio de tus funciones, deban mejorarse.</a:t>
            </a:r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/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0" indent="0" algn="just">
              <a:buNone/>
            </a:pP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Solución Factible agradece tu apoyo.</a:t>
            </a:r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sz="13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1744BF-0AF8-443C-AC57-901625B3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7792" y="6217920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prstClr val="black">
                    <a:lumMod val="50000"/>
                    <a:lumOff val="50000"/>
                  </a:prstClr>
                </a:solidFill>
              </a:rPr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74284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CA0D7-D260-4D41-8E3B-83F14C04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s-MX" dirty="0"/>
              <a:t>Agenda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148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201B0BFA-10D7-4337-B1EE-10979C705F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2850" y="286808"/>
            <a:ext cx="3708057" cy="481859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2E04E-212D-4C1B-8DE7-927D18743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527300"/>
            <a:ext cx="5006336" cy="3526366"/>
          </a:xfrm>
        </p:spPr>
        <p:txBody>
          <a:bodyPr anchor="t">
            <a:normAutofit/>
          </a:bodyPr>
          <a:lstStyle/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Introducción a la seguridad de la información</a:t>
            </a:r>
            <a:endParaRPr lang="es-MX" sz="11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Riesgos dentro y fuera de las instalaciones</a:t>
            </a:r>
            <a:endParaRPr lang="es-MX" sz="11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Estándares y Normas para asegurar la información</a:t>
            </a:r>
            <a:endParaRPr lang="es-MX" sz="11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Implementación de controles</a:t>
            </a:r>
            <a:endParaRPr lang="es-MX" sz="11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Roles y responsabilidades</a:t>
            </a:r>
            <a:endParaRPr lang="es-MX" sz="11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Políticas de la Seguridad de la información</a:t>
            </a:r>
            <a:endParaRPr lang="es-MX" sz="11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Redes e Internet</a:t>
            </a:r>
            <a:endParaRPr lang="es-MX" sz="11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Seguridad en el software</a:t>
            </a:r>
            <a:endParaRPr lang="es-MX" sz="11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Control y Otorgamiento de Accesos</a:t>
            </a:r>
            <a:endParaRPr lang="es-MX" sz="11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004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1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Planes Empresariales: BCP / DRP</a:t>
            </a:r>
            <a:endParaRPr lang="es-MX" sz="11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sz="10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39169D-32DF-4860-8DFF-84AD74F0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173" y="6199632"/>
            <a:ext cx="500633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  <a:endParaRPr lang="es-MX" sz="9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08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2FB55-5AB7-4963-9486-CC643E7D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68868"/>
            <a:ext cx="6208776" cy="1344168"/>
          </a:xfrm>
        </p:spPr>
        <p:txBody>
          <a:bodyPr>
            <a:normAutofit/>
          </a:bodyPr>
          <a:lstStyle/>
          <a:p>
            <a:r>
              <a:rPr lang="es-MX" dirty="0"/>
              <a:t>Objetivos de </a:t>
            </a:r>
            <a:r>
              <a:rPr lang="es-MX"/>
              <a:t>la sesión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F538E5-7945-4C0B-9FB3-F7C5390DF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196"/>
            <a:ext cx="6208776" cy="3967724"/>
          </a:xfrm>
        </p:spPr>
        <p:txBody>
          <a:bodyPr>
            <a:normAutofit/>
          </a:bodyPr>
          <a:lstStyle/>
          <a:p>
            <a:pPr marL="431800" indent="-31877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Conocer que es una política y porque es importante.</a:t>
            </a:r>
          </a:p>
          <a:p>
            <a:pPr marL="431800" indent="-31877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Generalidades sobre las amenazas y vulnerabilidades.</a:t>
            </a:r>
          </a:p>
          <a:p>
            <a:pPr marL="431800" indent="-31877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Identificación de atacantes y medidas de prevención y recuperación.</a:t>
            </a:r>
          </a:p>
          <a:p>
            <a:pPr marL="431800" indent="-31877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Acciones orientadas a la prevención.</a:t>
            </a:r>
            <a:endParaRPr lang="es-MX" sz="19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sz="1900" dirty="0"/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642DD6D7-D589-455D-8EB4-9C58A9ABA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80" y="310896"/>
            <a:ext cx="3571874" cy="2286000"/>
          </a:xfrm>
          <a:prstGeom prst="rect">
            <a:avLst/>
          </a:prstGeom>
        </p:spPr>
      </p:pic>
      <p:pic>
        <p:nvPicPr>
          <p:cNvPr id="5" name="Imagen 145">
            <a:extLst>
              <a:ext uri="{FF2B5EF4-FFF2-40B4-BE49-F238E27FC236}">
                <a16:creationId xmlns:a16="http://schemas.microsoft.com/office/drawing/2014/main" id="{76141D90-BD03-4FB5-BE04-084EDC6365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97544" y="2825496"/>
            <a:ext cx="3377346" cy="3392424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328C9E-9512-4CFD-B553-7E144BBA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/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40833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C1A510-5774-42A1-85AE-1D6F4D7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9" y="320231"/>
            <a:ext cx="4641258" cy="1936775"/>
          </a:xfrm>
        </p:spPr>
        <p:txBody>
          <a:bodyPr>
            <a:normAutofit/>
          </a:bodyPr>
          <a:lstStyle/>
          <a:p>
            <a:r>
              <a:rPr lang="es-MX" sz="3100" dirty="0">
                <a:solidFill>
                  <a:srgbClr val="000000"/>
                </a:solidFill>
              </a:rPr>
              <a:t>Políticas de la seguridad de la información.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tabla&#10;&#10;Descripción generada automáticamente">
            <a:extLst>
              <a:ext uri="{FF2B5EF4-FFF2-40B4-BE49-F238E27FC236}">
                <a16:creationId xmlns:a16="http://schemas.microsoft.com/office/drawing/2014/main" id="{BB0518DF-462B-41D1-AC6C-1DF8D4FC2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18" y="1033322"/>
            <a:ext cx="1272591" cy="81445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6456B1-FDD3-4ED2-9006-746CC346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99" y="2421682"/>
            <a:ext cx="5652619" cy="363928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MX" sz="15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Una política puede entenderse como un </a:t>
            </a:r>
            <a:r>
              <a:rPr lang="es-MX" sz="1500" b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conjunto de lineamientos que aplican a un proceso, subproceso o unidad funcional, para facilitar la toma de decisiones congruentes con lo que los líderes de los procesos y los objetivos que las unidades</a:t>
            </a:r>
            <a:r>
              <a:rPr lang="es-MX" sz="15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 tienen, fomentando la efectiva gestión de sus actividades.</a:t>
            </a:r>
          </a:p>
          <a:p>
            <a:pPr algn="just"/>
            <a:endParaRPr lang="es-MX" sz="15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 panose="020B0603020202020204"/>
              <a:ea typeface="DejaVu Sans" panose="020B0603030804020204"/>
            </a:endParaRPr>
          </a:p>
          <a:p>
            <a:pPr marL="0" indent="0" algn="just">
              <a:buNone/>
            </a:pPr>
            <a:r>
              <a:rPr lang="es-MX" sz="15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La política de seguridad de información de Solución Factible, tiene por objetivo </a:t>
            </a:r>
            <a:r>
              <a:rPr lang="es-MX" sz="1500" b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establecer medidas de carácter técnico y organizacional, necesarios para garantizar la seguridad de las tecnologías de información (equipos de computo, sistemas de información, redes de voz y datos) y personas que interactúan haciendo uso de los servicios asociados </a:t>
            </a:r>
            <a:r>
              <a:rPr lang="es-MX" sz="15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a ellos y se aplican a todos los integrantes la empresa.</a:t>
            </a:r>
            <a:endParaRPr lang="es-MX" sz="1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s-MX" sz="1100" dirty="0">
              <a:solidFill>
                <a:srgbClr val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8208A7-2762-4BDA-BFDD-7165C89113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45815" y="436088"/>
            <a:ext cx="3217333" cy="1870542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B3E0F-C210-481D-9E7C-9C607EF9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5309104" cy="31406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rgbClr val="898989"/>
                </a:solidFill>
              </a:rPr>
              <a:t>Código: FO-OR-019   Clasificación: RESERVADO    Versión: 1.5                Fecha de elaboración: enero 2020</a:t>
            </a:r>
            <a:endParaRPr lang="es-MX" sz="900" dirty="0">
              <a:solidFill>
                <a:srgbClr val="898989"/>
              </a:solidFill>
            </a:endParaRPr>
          </a:p>
        </p:txBody>
      </p:sp>
      <p:sp>
        <p:nvSpPr>
          <p:cNvPr id="2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4BE23A0-4C15-4DA9-A8B2-530AA8A837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5394000">
            <a:off x="6689675" y="3542386"/>
            <a:ext cx="1397880" cy="1397880"/>
          </a:xfrm>
          <a:prstGeom prst="rect">
            <a:avLst/>
          </a:prstGeom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F879A10-8185-4019-BA7E-A165AC0619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278625" y="5251309"/>
            <a:ext cx="1436400" cy="143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73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42DF40-5DA3-4637-BF2A-160BD142CE64}"/>
              </a:ext>
            </a:extLst>
          </p:cNvPr>
          <p:cNvPicPr/>
          <p:nvPr/>
        </p:nvPicPr>
        <p:blipFill rotWithShape="1">
          <a:blip r:embed="rId2"/>
          <a:srcRect t="4132" b="20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5FEB09-B8E3-4B42-927D-9D41399C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Redes e internet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3B6C2-4895-4F02-A89B-89837618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17573"/>
            <a:ext cx="5577840" cy="2619839"/>
          </a:xfrm>
        </p:spPr>
        <p:txBody>
          <a:bodyPr anchor="ctr">
            <a:noAutofit/>
          </a:bodyPr>
          <a:lstStyle/>
          <a:p>
            <a:pPr>
              <a:spcBef>
                <a:spcPts val="440"/>
              </a:spcBef>
              <a:spcAft>
                <a:spcPts val="300"/>
              </a:spcAft>
            </a:pP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El software malicioso (malware), es cualquier tipo de programa que se instala o ejecuta en el teléfono, tableta o computadora con </a:t>
            </a:r>
            <a:r>
              <a:rPr lang="es-MX" sz="15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ó</a:t>
            </a: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 sin su permiso, para llevar acabo acciones maliciosas.</a:t>
            </a:r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spcBef>
                <a:spcPts val="440"/>
              </a:spcBef>
              <a:spcAft>
                <a:spcPts val="300"/>
              </a:spcAft>
            </a:pP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El software </a:t>
            </a:r>
            <a:r>
              <a:rPr lang="es-MX" sz="15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anti-malware</a:t>
            </a:r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, son programas que están diseñados para analizar, detectar, bloquear las acciones que los programas intentan realizar. También permiten eliminar y/o poner en cuarentena el software malicioso detectado.</a:t>
            </a:r>
            <a:endParaRPr lang="es-MX" sz="15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r>
              <a:rPr lang="es-MX" sz="15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Las motivaciones de un delincuente / atacante incluyen el espionaje industrial, el robot de información para cometer posteriores fraudes como el envío de correo no deseado.</a:t>
            </a:r>
            <a:endParaRPr lang="es-MX" sz="15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D3023E-1734-4D06-8ABC-C1E44419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/>
                </a:solidFill>
              </a:rPr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72963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931A1-7259-44E6-848E-3135C590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581891"/>
            <a:ext cx="4465320" cy="2572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e internet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466971-F6B8-46C0-BD5E-24D92C1BB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" y="3399540"/>
            <a:ext cx="4356735" cy="2048983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3500" b="1" u="sng" kern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CASO UNO</a:t>
            </a:r>
            <a:endParaRPr lang="en-US" sz="3500" kern="12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  <a:p>
            <a:r>
              <a:rPr lang="en-US" sz="3500" kern="120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Anatomía</a:t>
            </a:r>
            <a:r>
              <a:rPr lang="en-US" sz="3500" kern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 de un </a:t>
            </a:r>
            <a:r>
              <a:rPr lang="en-US" sz="3500" kern="120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Ataque</a:t>
            </a:r>
            <a:endParaRPr lang="en-US" sz="3500" kern="12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  <a:p>
            <a:r>
              <a:rPr lang="en-US" sz="3500" kern="120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por</a:t>
            </a:r>
            <a:r>
              <a:rPr lang="en-US" sz="3500" kern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 Ransomware</a:t>
            </a:r>
          </a:p>
          <a:p>
            <a:endParaRPr lang="en-US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kern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(</a:t>
            </a:r>
            <a:r>
              <a:rPr lang="en-US" kern="120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Ingeniería</a:t>
            </a:r>
            <a:r>
              <a:rPr lang="en-US" kern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</a:rPr>
              <a:t> Social)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CB3260-16D0-468F-8E79-DBEC51C01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9495" y="226298"/>
            <a:ext cx="7126049" cy="5222226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C212F3-4380-4E64-8DD6-1AC807C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Código: FO-OR-019   Clasificación: RESERVADO    Versión: 1.5                Fecha de elaboración: enero 2020</a:t>
            </a:r>
            <a:endParaRPr lang="en-US" sz="9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5B2015A-2354-40A5-B24C-2C892A5E8EF3}"/>
              </a:ext>
            </a:extLst>
          </p:cNvPr>
          <p:cNvSpPr/>
          <p:nvPr/>
        </p:nvSpPr>
        <p:spPr>
          <a:xfrm>
            <a:off x="373080" y="5527030"/>
            <a:ext cx="5722920" cy="499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MX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https://youtu.be/j0EZpH_eIsY</a:t>
            </a:r>
            <a:endParaRPr lang="es-MX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83A25F86-DAB7-441F-AAAB-9BE29C70C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826752"/>
            <a:ext cx="2262858" cy="14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6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67181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8D8D02-D95F-4915-97A5-3854A2A6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790203" cy="6858000"/>
          </a:xfrm>
          <a:custGeom>
            <a:avLst/>
            <a:gdLst>
              <a:gd name="connsiteX0" fmla="*/ 0 w 5790203"/>
              <a:gd name="connsiteY0" fmla="*/ 0 h 6858000"/>
              <a:gd name="connsiteX1" fmla="*/ 2614049 w 5790203"/>
              <a:gd name="connsiteY1" fmla="*/ 0 h 6858000"/>
              <a:gd name="connsiteX2" fmla="*/ 5790203 w 5790203"/>
              <a:gd name="connsiteY2" fmla="*/ 6858000 h 6858000"/>
              <a:gd name="connsiteX3" fmla="*/ 0 w 57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0203" h="6858000">
                <a:moveTo>
                  <a:pt x="0" y="0"/>
                </a:moveTo>
                <a:lnTo>
                  <a:pt x="2614049" y="0"/>
                </a:lnTo>
                <a:lnTo>
                  <a:pt x="57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648209-B4EE-4DE2-B8A4-0C4388CB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90739"/>
            <a:ext cx="7254239" cy="1344975"/>
          </a:xfrm>
        </p:spPr>
        <p:txBody>
          <a:bodyPr>
            <a:normAutofit/>
          </a:bodyPr>
          <a:lstStyle/>
          <a:p>
            <a:r>
              <a:rPr lang="es-MX" sz="2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Reflexión </a:t>
            </a:r>
            <a:r>
              <a:rPr lang="es-MX" sz="2800" spc="-1" dirty="0" err="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Qualicart</a:t>
            </a:r>
            <a:br>
              <a:rPr lang="es-MX" sz="28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</a:br>
            <a:endParaRPr lang="es-MX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7749B2-B088-4158-95B0-21BCA307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121763"/>
            <a:ext cx="6267641" cy="37730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2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El objetivo de cualquier ataque es provocar daños de gran magnitud en poco tiempo... Robando, Destruyendo o ambos.</a:t>
            </a:r>
          </a:p>
          <a:p>
            <a:pPr algn="just"/>
            <a:endParaRPr lang="es-MX" sz="22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/>
            <a:endParaRPr lang="es-MX" sz="22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/>
            <a:endParaRPr lang="es-MX" sz="22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0" indent="0" algn="just">
              <a:buNone/>
            </a:pPr>
            <a:r>
              <a:rPr lang="es-MX" sz="22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"El qué tan buena soy, radica en mi habilidad de que parezca creíble lo que te envío y en lograr que des </a:t>
            </a:r>
            <a:r>
              <a:rPr lang="es-MX" sz="2200" spc="-1" dirty="0" err="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</a:t>
            </a:r>
            <a:r>
              <a:rPr lang="es-MX" sz="2200" spc="-1" dirty="0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."</a:t>
            </a:r>
          </a:p>
          <a:p>
            <a:endParaRPr lang="es-MX" sz="1400" dirty="0"/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46FA3F1D-ACD1-432D-AC1D-4584D1A7F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306909"/>
            <a:ext cx="2382947" cy="1525087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7B63BB-0571-4BF6-9BAB-B612E32E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  <a:endParaRPr lang="es-MX" sz="9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Imagen 10" descr="Una mujer parada al lado de una chimenea&#10;&#10;Descripción generada automáticamente">
            <a:extLst>
              <a:ext uri="{FF2B5EF4-FFF2-40B4-BE49-F238E27FC236}">
                <a16:creationId xmlns:a16="http://schemas.microsoft.com/office/drawing/2014/main" id="{1BFFA50F-0934-4739-AC97-C05F952C06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61120" y="2086159"/>
            <a:ext cx="2368482" cy="1251401"/>
          </a:xfrm>
          <a:prstGeom prst="rect">
            <a:avLst/>
          </a:prstGeom>
          <a:ln>
            <a:noFill/>
          </a:ln>
        </p:spPr>
      </p:pic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EBDBBA7-82D7-4712-BA26-72BD280B95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54694" y="3526221"/>
            <a:ext cx="3377520" cy="3141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94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70CB4-12E2-4457-90BD-B30A066A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333035"/>
            <a:ext cx="6387102" cy="1325563"/>
          </a:xfrm>
        </p:spPr>
        <p:txBody>
          <a:bodyPr>
            <a:normAutofit/>
          </a:bodyPr>
          <a:lstStyle/>
          <a:p>
            <a:r>
              <a:rPr lang="es-MX" dirty="0"/>
              <a:t>Redes e internet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32126-FF95-4D50-B80A-CA7F8835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105247"/>
            <a:ext cx="6382657" cy="3948419"/>
          </a:xfrm>
        </p:spPr>
        <p:txBody>
          <a:bodyPr anchor="t">
            <a:normAutofit fontScale="92500" lnSpcReduction="10000"/>
          </a:bodyPr>
          <a:lstStyle/>
          <a:p>
            <a:pPr algn="just">
              <a:spcBef>
                <a:spcPts val="440"/>
              </a:spcBef>
              <a:spcAft>
                <a:spcPts val="300"/>
              </a:spcAft>
            </a:pP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Otras motivaciones comunes son el robo de contraseñas, sus números de tarjeta de crédito y otra información personal confidencial.</a:t>
            </a:r>
            <a:endParaRPr lang="es-MX" sz="20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spcBef>
                <a:spcPts val="440"/>
              </a:spcBef>
              <a:spcAft>
                <a:spcPts val="300"/>
              </a:spcAft>
            </a:pPr>
            <a:endParaRPr lang="es-MX" sz="20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>
              <a:spcBef>
                <a:spcPts val="440"/>
              </a:spcBef>
              <a:spcAft>
                <a:spcPts val="300"/>
              </a:spcAft>
            </a:pP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Hay muchos tipos de malware, que afectan no solo equipos de computo, si no también tabletas, celulares. Los más comunes son los virus, troyanos, </a:t>
            </a:r>
            <a:r>
              <a:rPr lang="es-MX" sz="20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espiás</a:t>
            </a: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, adware, </a:t>
            </a:r>
            <a:r>
              <a:rPr lang="es-MX" sz="20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exploits</a:t>
            </a: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, </a:t>
            </a:r>
            <a:r>
              <a:rPr lang="es-MX" sz="20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bots</a:t>
            </a: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, gusanos y </a:t>
            </a:r>
            <a:r>
              <a:rPr lang="es-MX" sz="2000" spc="-1" dirty="0" err="1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ransomware</a:t>
            </a:r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.</a:t>
            </a:r>
            <a:endParaRPr lang="es-MX" sz="2000" spc="-1" dirty="0"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just"/>
            <a:r>
              <a:rPr lang="es-MX" sz="2000" spc="-1" dirty="0">
                <a:uFill>
                  <a:solidFill>
                    <a:srgbClr val="FFFFFF"/>
                  </a:solidFill>
                </a:uFill>
                <a:latin typeface="Trebuchet MS" panose="020B0603020202020204"/>
                <a:ea typeface="DejaVu Sans" panose="020B0603030804020204"/>
              </a:rPr>
              <a:t>Otras formas de ataque incluyen vulnerar un sistema y a través de él, afectar otros sistemas, sea mediante malware, actos de suplantación de identidad, acciones de ataque en tiempo real como la Denegación de Servicios DoS o combinación de los anteriores, entre otros.</a:t>
            </a:r>
          </a:p>
          <a:p>
            <a:endParaRPr lang="es-MX" sz="15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9107DF-C892-40AD-8EDC-CD7BA0F66CE4}"/>
              </a:ext>
            </a:extLst>
          </p:cNvPr>
          <p:cNvPicPr/>
          <p:nvPr/>
        </p:nvPicPr>
        <p:blipFill rotWithShape="1">
          <a:blip r:embed="rId2"/>
          <a:srcRect t="8009" r="-2" b="34548"/>
          <a:stretch/>
        </p:blipFill>
        <p:spPr>
          <a:xfrm>
            <a:off x="7689829" y="10633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E3C9DB-99C0-4921-BFA3-683782EC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9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03ABC8-4163-41FD-823B-884438047EB2}"/>
              </a:ext>
            </a:extLst>
          </p:cNvPr>
          <p:cNvPicPr/>
          <p:nvPr/>
        </p:nvPicPr>
        <p:blipFill rotWithShape="1">
          <a:blip r:embed="rId3"/>
          <a:srcRect l="23601" r="7030" b="-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0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BF3BB6-475B-4082-A125-A1CA2F74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s-MX" sz="4000" dirty="0"/>
              <a:t>Componentes de un ataque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AE762-EF02-479D-AFA4-6667299CE510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93458" l="6809" r="92766">
                        <a14:foregroundMark x1="27234" y1="41589" x2="27234" y2="41589"/>
                        <a14:foregroundMark x1="8085" y1="31776" x2="8085" y2="31776"/>
                        <a14:foregroundMark x1="7234" y1="57009" x2="7234" y2="57009"/>
                        <a14:foregroundMark x1="13617" y1="92056" x2="13617" y2="92056"/>
                        <a14:foregroundMark x1="33191" y1="93458" x2="33191" y2="93458"/>
                        <a14:foregroundMark x1="67234" y1="92991" x2="67234" y2="92991"/>
                        <a14:foregroundMark x1="82553" y1="34112" x2="82553" y2="34112"/>
                        <a14:foregroundMark x1="88085" y1="35981" x2="88085" y2="35981"/>
                        <a14:foregroundMark x1="92766" y1="37383" x2="92766" y2="37383"/>
                        <a14:foregroundMark x1="92340" y1="33645" x2="92340" y2="33645"/>
                        <a14:foregroundMark x1="13617" y1="88318" x2="13617" y2="88318"/>
                        <a14:foregroundMark x1="6809" y1="92056" x2="6809" y2="92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18" y="1145354"/>
            <a:ext cx="5025525" cy="457643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FFA17-87C3-40A9-BAB3-AA049406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b="1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Atacante</a:t>
            </a:r>
            <a:r>
              <a:rPr lang="es-MX" sz="1900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(Intruso, Empleado...)</a:t>
            </a:r>
          </a:p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b="1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Método</a:t>
            </a:r>
            <a:r>
              <a:rPr lang="es-MX" sz="1900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(Suplantación de identidad, Denegación de Servicio, Fuerza Bruta o Penetración, Inyección de Código..)</a:t>
            </a:r>
          </a:p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b="1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Medio / Herramientas</a:t>
            </a:r>
            <a:r>
              <a:rPr lang="es-MX" sz="1900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(Código, Scripts, Exploits, Diccionarios, Botnets, Email, SocialMedia...)</a:t>
            </a:r>
          </a:p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1900" b="1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Victima</a:t>
            </a:r>
            <a:r>
              <a:rPr lang="es-MX" sz="1900" spc="-1"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(Usuario, Grupo de Usuarios, Infraestructura, Servicios, Etc...)</a:t>
            </a:r>
          </a:p>
          <a:p>
            <a:endParaRPr lang="es-MX" sz="190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06DF02-B670-4D01-AED0-6E5A683E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s-MX" sz="1000">
                <a:solidFill>
                  <a:schemeClr val="tx1">
                    <a:alpha val="80000"/>
                  </a:schemeClr>
                </a:solidFill>
              </a:rPr>
              <a:t>Código: FO-OR-019   Clasificación: RESERVADO    Versión: 1.5                Fecha de elaboración: enero 2020</a:t>
            </a:r>
          </a:p>
        </p:txBody>
      </p:sp>
    </p:spTree>
    <p:extLst>
      <p:ext uri="{BB962C8B-B14F-4D97-AF65-F5344CB8AC3E}">
        <p14:creationId xmlns:p14="http://schemas.microsoft.com/office/powerpoint/2010/main" val="264566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1592</Words>
  <Application>Microsoft Office PowerPoint</Application>
  <PresentationFormat>Panorámica</PresentationFormat>
  <Paragraphs>116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Trebuchet MS</vt:lpstr>
      <vt:lpstr>Tw Cen MT</vt:lpstr>
      <vt:lpstr>Wingdings</vt:lpstr>
      <vt:lpstr>Tema de Office</vt:lpstr>
      <vt:lpstr>Fortalecimiento de la seguridad de la información</vt:lpstr>
      <vt:lpstr>Agenda</vt:lpstr>
      <vt:lpstr>Objetivos de la sesión</vt:lpstr>
      <vt:lpstr>Políticas de la seguridad de la información.</vt:lpstr>
      <vt:lpstr>Redes e internet</vt:lpstr>
      <vt:lpstr>Redes e internet</vt:lpstr>
      <vt:lpstr>Reflexión Qualicart </vt:lpstr>
      <vt:lpstr>Redes e internet</vt:lpstr>
      <vt:lpstr>Componentes de un ataque</vt:lpstr>
      <vt:lpstr>Seguridad en el software</vt:lpstr>
      <vt:lpstr>Control y otorgamiento de accesos</vt:lpstr>
      <vt:lpstr>Reflexión Aupticon</vt:lpstr>
      <vt:lpstr>Control y otorgamiento de accesos</vt:lpstr>
      <vt:lpstr>Planes empresariales (BCP)</vt:lpstr>
      <vt:lpstr>Planes empresariales (BCP)</vt:lpstr>
      <vt:lpstr>Planes empresariales (DRP)</vt:lpstr>
      <vt:lpstr>¿Cómo puedo contribuir con la seguridad de SFERP?</vt:lpstr>
      <vt:lpstr>Presentación de PowerPoint</vt:lpstr>
      <vt:lpstr>Más detalles sobre la capacitación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Fortalecimiento de la seguridad de la información</dc:title>
  <dc:creator>Dulce Barbosa</dc:creator>
  <cp:lastModifiedBy>NAVARRO NAVARRO, SAULO ALBERTO</cp:lastModifiedBy>
  <cp:revision>10</cp:revision>
  <dcterms:created xsi:type="dcterms:W3CDTF">2020-01-20T18:02:11Z</dcterms:created>
  <dcterms:modified xsi:type="dcterms:W3CDTF">2022-10-21T17:42:45Z</dcterms:modified>
</cp:coreProperties>
</file>